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6" r:id="rId3"/>
    <p:sldId id="261" r:id="rId4"/>
    <p:sldId id="258" r:id="rId5"/>
    <p:sldId id="259" r:id="rId6"/>
    <p:sldId id="260" r:id="rId7"/>
    <p:sldId id="262" r:id="rId8"/>
    <p:sldId id="263" r:id="rId9"/>
    <p:sldId id="273" r:id="rId10"/>
    <p:sldId id="274" r:id="rId11"/>
    <p:sldId id="264" r:id="rId12"/>
    <p:sldId id="265" r:id="rId13"/>
    <p:sldId id="266" r:id="rId14"/>
    <p:sldId id="267" r:id="rId15"/>
    <p:sldId id="268" r:id="rId16"/>
    <p:sldId id="269" r:id="rId17"/>
    <p:sldId id="270" r:id="rId18"/>
    <p:sldId id="271" r:id="rId19"/>
    <p:sldId id="272" r:id="rId2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0"/>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0"/>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0"/>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0"/>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7" autoAdjust="0"/>
    <p:restoredTop sz="94649" autoAdjust="0"/>
  </p:normalViewPr>
  <p:slideViewPr>
    <p:cSldViewPr>
      <p:cViewPr varScale="1">
        <p:scale>
          <a:sx n="63" d="100"/>
          <a:sy n="63" d="100"/>
        </p:scale>
        <p:origin x="-32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838200" y="2286000"/>
            <a:ext cx="7772400" cy="1371600"/>
          </a:xfrm>
        </p:spPr>
        <p:txBody>
          <a:bodyPr/>
          <a:lstStyle>
            <a:lvl1pPr>
              <a:defRPr sz="44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685800" y="5257800"/>
            <a:ext cx="6553200" cy="838200"/>
          </a:xfrm>
        </p:spPr>
        <p:txBody>
          <a:bodyPr/>
          <a:lstStyle>
            <a:lvl1pPr marL="0" indent="0">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a:xfrm>
            <a:off x="838200" y="6400800"/>
            <a:ext cx="1905000" cy="381000"/>
          </a:xfrm>
        </p:spPr>
        <p:txBody>
          <a:bodyPr/>
          <a:lstStyle>
            <a:lvl1pPr>
              <a:defRPr/>
            </a:lvl1pPr>
          </a:lstStyle>
          <a:p>
            <a:endParaRPr lang="en-US"/>
          </a:p>
        </p:txBody>
      </p:sp>
      <p:sp>
        <p:nvSpPr>
          <p:cNvPr id="3077" name="Rectangle 5"/>
          <p:cNvSpPr>
            <a:spLocks noGrp="1" noChangeArrowheads="1"/>
          </p:cNvSpPr>
          <p:nvPr>
            <p:ph type="ftr" sz="quarter" idx="3"/>
          </p:nvPr>
        </p:nvSpPr>
        <p:spPr>
          <a:xfrm>
            <a:off x="3124200" y="6400800"/>
            <a:ext cx="3352800" cy="381000"/>
          </a:xfrm>
        </p:spPr>
        <p:txBody>
          <a:bodyPr/>
          <a:lstStyle>
            <a:lvl1pPr>
              <a:defRPr/>
            </a:lvl1pPr>
          </a:lstStyle>
          <a:p>
            <a:endParaRPr lang="en-US"/>
          </a:p>
        </p:txBody>
      </p:sp>
      <p:sp>
        <p:nvSpPr>
          <p:cNvPr id="3078" name="Rectangle 6"/>
          <p:cNvSpPr>
            <a:spLocks noGrp="1" noChangeArrowheads="1"/>
          </p:cNvSpPr>
          <p:nvPr>
            <p:ph type="sldNum" sz="quarter" idx="4"/>
          </p:nvPr>
        </p:nvSpPr>
        <p:spPr>
          <a:xfrm>
            <a:off x="6858000" y="6400800"/>
            <a:ext cx="1905000" cy="381000"/>
          </a:xfrm>
        </p:spPr>
        <p:txBody>
          <a:bodyPr/>
          <a:lstStyle>
            <a:lvl1pPr>
              <a:defRPr>
                <a:solidFill>
                  <a:schemeClr val="bg1"/>
                </a:solidFill>
              </a:defRPr>
            </a:lvl1pPr>
          </a:lstStyle>
          <a:p>
            <a:fld id="{086D89DE-3169-6747-B25E-84DFB574E13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F93E023-0972-2A47-A3B3-4C72DF821811}" type="slidenum">
              <a:rPr lang="en-US"/>
              <a:pPr/>
              <a:t>‹#›</a:t>
            </a:fld>
            <a:endParaRPr lang="en-US"/>
          </a:p>
        </p:txBody>
      </p:sp>
    </p:spTree>
    <p:extLst>
      <p:ext uri="{BB962C8B-B14F-4D97-AF65-F5344CB8AC3E}">
        <p14:creationId xmlns:p14="http://schemas.microsoft.com/office/powerpoint/2010/main" val="3000192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152400"/>
            <a:ext cx="180975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52400"/>
            <a:ext cx="527685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50BB2A-D47C-1143-AF61-8EB65744D015}" type="slidenum">
              <a:rPr lang="en-US"/>
              <a:pPr/>
              <a:t>‹#›</a:t>
            </a:fld>
            <a:endParaRPr lang="en-US"/>
          </a:p>
        </p:txBody>
      </p:sp>
    </p:spTree>
    <p:extLst>
      <p:ext uri="{BB962C8B-B14F-4D97-AF65-F5344CB8AC3E}">
        <p14:creationId xmlns:p14="http://schemas.microsoft.com/office/powerpoint/2010/main" val="117508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CCE6638-22D0-B74C-85FA-5D35D0DA1F15}" type="slidenum">
              <a:rPr lang="en-US"/>
              <a:pPr/>
              <a:t>‹#›</a:t>
            </a:fld>
            <a:endParaRPr lang="en-US"/>
          </a:p>
        </p:txBody>
      </p:sp>
    </p:spTree>
    <p:extLst>
      <p:ext uri="{BB962C8B-B14F-4D97-AF65-F5344CB8AC3E}">
        <p14:creationId xmlns:p14="http://schemas.microsoft.com/office/powerpoint/2010/main" val="3703097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B894116-7A4C-A643-8607-7EE67623A19E}" type="slidenum">
              <a:rPr lang="en-US"/>
              <a:pPr/>
              <a:t>‹#›</a:t>
            </a:fld>
            <a:endParaRPr lang="en-US"/>
          </a:p>
        </p:txBody>
      </p:sp>
    </p:spTree>
    <p:extLst>
      <p:ext uri="{BB962C8B-B14F-4D97-AF65-F5344CB8AC3E}">
        <p14:creationId xmlns:p14="http://schemas.microsoft.com/office/powerpoint/2010/main" val="2503362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371600"/>
            <a:ext cx="35433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371600"/>
            <a:ext cx="35433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21CC0F7-AF7B-4948-A592-290DACC06CF8}" type="slidenum">
              <a:rPr lang="en-US"/>
              <a:pPr/>
              <a:t>‹#›</a:t>
            </a:fld>
            <a:endParaRPr lang="en-US"/>
          </a:p>
        </p:txBody>
      </p:sp>
    </p:spTree>
    <p:extLst>
      <p:ext uri="{BB962C8B-B14F-4D97-AF65-F5344CB8AC3E}">
        <p14:creationId xmlns:p14="http://schemas.microsoft.com/office/powerpoint/2010/main" val="564276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BB9BC7E-1C6B-8B43-A582-CD1992FAB86B}" type="slidenum">
              <a:rPr lang="en-US"/>
              <a:pPr/>
              <a:t>‹#›</a:t>
            </a:fld>
            <a:endParaRPr lang="en-US"/>
          </a:p>
        </p:txBody>
      </p:sp>
    </p:spTree>
    <p:extLst>
      <p:ext uri="{BB962C8B-B14F-4D97-AF65-F5344CB8AC3E}">
        <p14:creationId xmlns:p14="http://schemas.microsoft.com/office/powerpoint/2010/main" val="226258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FA2D8C9-8404-C64B-9AC3-B5CCF08B4909}" type="slidenum">
              <a:rPr lang="en-US"/>
              <a:pPr/>
              <a:t>‹#›</a:t>
            </a:fld>
            <a:endParaRPr lang="en-US"/>
          </a:p>
        </p:txBody>
      </p:sp>
    </p:spTree>
    <p:extLst>
      <p:ext uri="{BB962C8B-B14F-4D97-AF65-F5344CB8AC3E}">
        <p14:creationId xmlns:p14="http://schemas.microsoft.com/office/powerpoint/2010/main" val="4194664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5A92AED-EEA1-2146-B1AF-629F261C09AB}" type="slidenum">
              <a:rPr lang="en-US"/>
              <a:pPr/>
              <a:t>‹#›</a:t>
            </a:fld>
            <a:endParaRPr lang="en-US"/>
          </a:p>
        </p:txBody>
      </p:sp>
    </p:spTree>
    <p:extLst>
      <p:ext uri="{BB962C8B-B14F-4D97-AF65-F5344CB8AC3E}">
        <p14:creationId xmlns:p14="http://schemas.microsoft.com/office/powerpoint/2010/main" val="1792935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4690EA5-304A-B042-A62A-A77455161270}" type="slidenum">
              <a:rPr lang="en-US"/>
              <a:pPr/>
              <a:t>‹#›</a:t>
            </a:fld>
            <a:endParaRPr lang="en-US"/>
          </a:p>
        </p:txBody>
      </p:sp>
    </p:spTree>
    <p:extLst>
      <p:ext uri="{BB962C8B-B14F-4D97-AF65-F5344CB8AC3E}">
        <p14:creationId xmlns:p14="http://schemas.microsoft.com/office/powerpoint/2010/main" val="2729616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E113733-B846-5145-8DB4-B0BC9CBDB1E8}" type="slidenum">
              <a:rPr lang="en-US"/>
              <a:pPr/>
              <a:t>‹#›</a:t>
            </a:fld>
            <a:endParaRPr lang="en-US"/>
          </a:p>
        </p:txBody>
      </p:sp>
    </p:spTree>
    <p:extLst>
      <p:ext uri="{BB962C8B-B14F-4D97-AF65-F5344CB8AC3E}">
        <p14:creationId xmlns:p14="http://schemas.microsoft.com/office/powerpoint/2010/main" val="428735861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19200" y="152400"/>
            <a:ext cx="7162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1219200" y="1371600"/>
            <a:ext cx="72390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Grp="1" noChangeArrowheads="1"/>
          </p:cNvSpPr>
          <p:nvPr>
            <p:ph type="dt" sz="half" idx="2"/>
          </p:nvPr>
        </p:nvSpPr>
        <p:spPr bwMode="auto">
          <a:xfrm>
            <a:off x="1219200" y="6400800"/>
            <a:ext cx="1905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1" hangingPunct="1">
              <a:defRPr sz="1000"/>
            </a:lvl1pPr>
          </a:lstStyle>
          <a:p>
            <a:endParaRPr lang="en-US"/>
          </a:p>
        </p:txBody>
      </p:sp>
      <p:sp>
        <p:nvSpPr>
          <p:cNvPr id="1029" name="Rectangle 5"/>
          <p:cNvSpPr>
            <a:spLocks noGrp="1" noChangeArrowheads="1"/>
          </p:cNvSpPr>
          <p:nvPr>
            <p:ph type="ftr" sz="quarter" idx="3"/>
          </p:nvPr>
        </p:nvSpPr>
        <p:spPr bwMode="auto">
          <a:xfrm>
            <a:off x="3352800" y="6400800"/>
            <a:ext cx="2971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eaLnBrk="1" hangingPunct="1">
              <a:defRPr sz="1000"/>
            </a:lvl1pPr>
          </a:lstStyle>
          <a:p>
            <a:endParaRPr lang="en-US"/>
          </a:p>
        </p:txBody>
      </p:sp>
      <p:sp>
        <p:nvSpPr>
          <p:cNvPr id="1030" name="Rectangle 6"/>
          <p:cNvSpPr>
            <a:spLocks noGrp="1" noChangeArrowheads="1"/>
          </p:cNvSpPr>
          <p:nvPr>
            <p:ph type="sldNum" sz="quarter" idx="4"/>
          </p:nvPr>
        </p:nvSpPr>
        <p:spPr bwMode="auto">
          <a:xfrm>
            <a:off x="6553200" y="6400800"/>
            <a:ext cx="1905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eaLnBrk="1" hangingPunct="1">
              <a:defRPr sz="1000"/>
            </a:lvl1pPr>
          </a:lstStyle>
          <a:p>
            <a:fld id="{84EEF479-8A0B-0D45-9B68-A5F6FAA4CCE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000">
          <a:solidFill>
            <a:schemeClr val="tx2"/>
          </a:solidFill>
          <a:latin typeface="+mj-lt"/>
          <a:ea typeface="+mj-ea"/>
          <a:cs typeface="+mj-cs"/>
        </a:defRPr>
      </a:lvl1pPr>
      <a:lvl2pPr algn="ctr" rtl="0" eaLnBrk="1" fontAlgn="base" hangingPunct="1">
        <a:spcBef>
          <a:spcPct val="0"/>
        </a:spcBef>
        <a:spcAft>
          <a:spcPct val="0"/>
        </a:spcAft>
        <a:defRPr sz="4000">
          <a:solidFill>
            <a:schemeClr val="tx2"/>
          </a:solidFill>
          <a:latin typeface="Arial Black" charset="0"/>
          <a:ea typeface="ＭＳ Ｐゴシック" charset="0"/>
        </a:defRPr>
      </a:lvl2pPr>
      <a:lvl3pPr algn="ctr" rtl="0" eaLnBrk="1" fontAlgn="base" hangingPunct="1">
        <a:spcBef>
          <a:spcPct val="0"/>
        </a:spcBef>
        <a:spcAft>
          <a:spcPct val="0"/>
        </a:spcAft>
        <a:defRPr sz="4000">
          <a:solidFill>
            <a:schemeClr val="tx2"/>
          </a:solidFill>
          <a:latin typeface="Arial Black" charset="0"/>
          <a:ea typeface="ＭＳ Ｐゴシック" charset="0"/>
        </a:defRPr>
      </a:lvl3pPr>
      <a:lvl4pPr algn="ctr" rtl="0" eaLnBrk="1" fontAlgn="base" hangingPunct="1">
        <a:spcBef>
          <a:spcPct val="0"/>
        </a:spcBef>
        <a:spcAft>
          <a:spcPct val="0"/>
        </a:spcAft>
        <a:defRPr sz="4000">
          <a:solidFill>
            <a:schemeClr val="tx2"/>
          </a:solidFill>
          <a:latin typeface="Arial Black" charset="0"/>
          <a:ea typeface="ＭＳ Ｐゴシック" charset="0"/>
        </a:defRPr>
      </a:lvl4pPr>
      <a:lvl5pPr algn="ctr" rtl="0" eaLnBrk="1" fontAlgn="base" hangingPunct="1">
        <a:spcBef>
          <a:spcPct val="0"/>
        </a:spcBef>
        <a:spcAft>
          <a:spcPct val="0"/>
        </a:spcAft>
        <a:defRPr sz="4000">
          <a:solidFill>
            <a:schemeClr val="tx2"/>
          </a:solidFill>
          <a:latin typeface="Arial Black" charset="0"/>
          <a:ea typeface="ＭＳ Ｐゴシック" charset="0"/>
        </a:defRPr>
      </a:lvl5pPr>
      <a:lvl6pPr marL="457200" algn="ctr" rtl="0" eaLnBrk="1" fontAlgn="base" hangingPunct="1">
        <a:spcBef>
          <a:spcPct val="0"/>
        </a:spcBef>
        <a:spcAft>
          <a:spcPct val="0"/>
        </a:spcAft>
        <a:defRPr sz="4000">
          <a:solidFill>
            <a:schemeClr val="tx2"/>
          </a:solidFill>
          <a:latin typeface="Arial Black" charset="0"/>
          <a:ea typeface="ＭＳ Ｐゴシック" charset="0"/>
        </a:defRPr>
      </a:lvl6pPr>
      <a:lvl7pPr marL="914400" algn="ctr" rtl="0" eaLnBrk="1" fontAlgn="base" hangingPunct="1">
        <a:spcBef>
          <a:spcPct val="0"/>
        </a:spcBef>
        <a:spcAft>
          <a:spcPct val="0"/>
        </a:spcAft>
        <a:defRPr sz="4000">
          <a:solidFill>
            <a:schemeClr val="tx2"/>
          </a:solidFill>
          <a:latin typeface="Arial Black" charset="0"/>
          <a:ea typeface="ＭＳ Ｐゴシック" charset="0"/>
        </a:defRPr>
      </a:lvl7pPr>
      <a:lvl8pPr marL="1371600" algn="ctr" rtl="0" eaLnBrk="1" fontAlgn="base" hangingPunct="1">
        <a:spcBef>
          <a:spcPct val="0"/>
        </a:spcBef>
        <a:spcAft>
          <a:spcPct val="0"/>
        </a:spcAft>
        <a:defRPr sz="4000">
          <a:solidFill>
            <a:schemeClr val="tx2"/>
          </a:solidFill>
          <a:latin typeface="Arial Black" charset="0"/>
          <a:ea typeface="ＭＳ Ｐゴシック" charset="0"/>
        </a:defRPr>
      </a:lvl8pPr>
      <a:lvl9pPr marL="1828800" algn="ctr" rtl="0" eaLnBrk="1" fontAlgn="base" hangingPunct="1">
        <a:spcBef>
          <a:spcPct val="0"/>
        </a:spcBef>
        <a:spcAft>
          <a:spcPct val="0"/>
        </a:spcAft>
        <a:defRPr sz="4000">
          <a:solidFill>
            <a:schemeClr val="tx2"/>
          </a:solidFill>
          <a:latin typeface="Arial Black" charset="0"/>
          <a:ea typeface="ＭＳ Ｐゴシック"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conedlink.org/lessons/economic-glossary-definition.php?term=Opportunity%20Cos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 Up:</a:t>
            </a:r>
            <a:endParaRPr lang="en-US" dirty="0"/>
          </a:p>
        </p:txBody>
      </p:sp>
      <p:sp>
        <p:nvSpPr>
          <p:cNvPr id="3" name="Content Placeholder 2"/>
          <p:cNvSpPr>
            <a:spLocks noGrp="1"/>
          </p:cNvSpPr>
          <p:nvPr>
            <p:ph idx="1"/>
          </p:nvPr>
        </p:nvSpPr>
        <p:spPr/>
        <p:txBody>
          <a:bodyPr/>
          <a:lstStyle/>
          <a:p>
            <a:r>
              <a:rPr lang="en-US" dirty="0">
                <a:solidFill>
                  <a:schemeClr val="tx1"/>
                </a:solidFill>
                <a:latin typeface="+mn-lt"/>
                <a:ea typeface="+mn-ea"/>
                <a:cs typeface="+mn-cs"/>
              </a:rPr>
              <a:t>Who cuts your hair</a:t>
            </a:r>
            <a:r>
              <a:rPr lang="en-US" dirty="0" smtClean="0">
                <a:solidFill>
                  <a:schemeClr val="tx1"/>
                </a:solidFill>
                <a:latin typeface="+mn-lt"/>
                <a:ea typeface="+mn-ea"/>
                <a:cs typeface="+mn-cs"/>
              </a:rPr>
              <a:t>?</a:t>
            </a:r>
            <a:endParaRPr lang="en-US" dirty="0">
              <a:solidFill>
                <a:schemeClr val="tx1"/>
              </a:solidFill>
              <a:latin typeface="+mn-lt"/>
              <a:ea typeface="+mn-ea"/>
              <a:cs typeface="+mn-cs"/>
            </a:endParaRPr>
          </a:p>
          <a:p>
            <a:r>
              <a:rPr lang="en-US" dirty="0">
                <a:solidFill>
                  <a:schemeClr val="tx1"/>
                </a:solidFill>
                <a:latin typeface="+mn-lt"/>
                <a:ea typeface="+mn-ea"/>
                <a:cs typeface="+mn-cs"/>
              </a:rPr>
              <a:t>Why </a:t>
            </a:r>
            <a:r>
              <a:rPr lang="en-US" dirty="0" smtClean="0">
                <a:solidFill>
                  <a:schemeClr val="tx1"/>
                </a:solidFill>
                <a:latin typeface="+mn-lt"/>
                <a:ea typeface="+mn-ea"/>
                <a:cs typeface="+mn-cs"/>
              </a:rPr>
              <a:t>?</a:t>
            </a:r>
            <a:endParaRPr lang="en-US" dirty="0">
              <a:solidFill>
                <a:schemeClr val="tx1"/>
              </a:solidFill>
              <a:latin typeface="+mn-lt"/>
              <a:ea typeface="+mn-ea"/>
              <a:cs typeface="+mn-cs"/>
            </a:endParaRPr>
          </a:p>
          <a:p>
            <a:r>
              <a:rPr lang="en-US" dirty="0">
                <a:solidFill>
                  <a:schemeClr val="tx1"/>
                </a:solidFill>
                <a:latin typeface="+mn-lt"/>
                <a:ea typeface="+mn-ea"/>
                <a:cs typeface="+mn-cs"/>
              </a:rPr>
              <a:t>What are the costs and benefits of this person cutting your hair?</a:t>
            </a:r>
          </a:p>
          <a:p>
            <a:endParaRPr lang="en-US" dirty="0">
              <a:solidFill>
                <a:schemeClr val="tx1"/>
              </a:solidFill>
              <a:latin typeface="+mn-lt"/>
              <a:ea typeface="+mn-ea"/>
              <a:cs typeface="+mn-cs"/>
            </a:endParaRPr>
          </a:p>
          <a:p>
            <a:r>
              <a:rPr lang="en-US" dirty="0">
                <a:solidFill>
                  <a:schemeClr val="tx1"/>
                </a:solidFill>
                <a:latin typeface="+mn-lt"/>
                <a:ea typeface="+mn-ea"/>
                <a:cs typeface="+mn-cs"/>
              </a:rPr>
              <a:t>Who do you think cut people's hair 300 years ago?</a:t>
            </a:r>
          </a:p>
          <a:p>
            <a:r>
              <a:rPr lang="en-US" dirty="0">
                <a:solidFill>
                  <a:schemeClr val="tx1"/>
                </a:solidFill>
                <a:latin typeface="+mn-lt"/>
                <a:ea typeface="+mn-ea"/>
                <a:cs typeface="+mn-cs"/>
              </a:rPr>
              <a:t>Why?</a:t>
            </a:r>
            <a:endParaRPr lang="en-US" dirty="0"/>
          </a:p>
        </p:txBody>
      </p:sp>
    </p:spTree>
    <p:extLst>
      <p:ext uri="{BB962C8B-B14F-4D97-AF65-F5344CB8AC3E}">
        <p14:creationId xmlns:p14="http://schemas.microsoft.com/office/powerpoint/2010/main" val="83361766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Scarcity</a:t>
            </a:r>
          </a:p>
        </p:txBody>
      </p:sp>
      <p:sp>
        <p:nvSpPr>
          <p:cNvPr id="3" name="Content Placeholder 2"/>
          <p:cNvSpPr>
            <a:spLocks noGrp="1"/>
          </p:cNvSpPr>
          <p:nvPr>
            <p:ph idx="1"/>
          </p:nvPr>
        </p:nvSpPr>
        <p:spPr/>
        <p:txBody>
          <a:bodyPr/>
          <a:lstStyle/>
          <a:p>
            <a:r>
              <a:rPr lang="en-US" dirty="0"/>
              <a:t>Scarcity is the fundamental economic problem of having seemingly unlimited human wants in a world of limited resources. It states that society has insufficient productive resources to fulfill all human wants and needs. </a:t>
            </a:r>
          </a:p>
          <a:p>
            <a:endParaRPr lang="en-US" dirty="0"/>
          </a:p>
        </p:txBody>
      </p:sp>
    </p:spTree>
    <p:extLst>
      <p:ext uri="{BB962C8B-B14F-4D97-AF65-F5344CB8AC3E}">
        <p14:creationId xmlns:p14="http://schemas.microsoft.com/office/powerpoint/2010/main" val="179058683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 OF COMPARATIVE ADVANTAGE: </a:t>
            </a:r>
            <a:endParaRPr lang="en-US" dirty="0"/>
          </a:p>
        </p:txBody>
      </p:sp>
      <p:sp>
        <p:nvSpPr>
          <p:cNvPr id="3" name="Content Placeholder 2"/>
          <p:cNvSpPr>
            <a:spLocks noGrp="1"/>
          </p:cNvSpPr>
          <p:nvPr>
            <p:ph idx="1"/>
          </p:nvPr>
        </p:nvSpPr>
        <p:spPr/>
        <p:txBody>
          <a:bodyPr/>
          <a:lstStyle/>
          <a:p>
            <a:r>
              <a:rPr lang="en-US" sz="2600" dirty="0" smtClean="0"/>
              <a:t>A basic principle that states every nation has a production activity that incurs a lower opportunity cost than that of another nation, which means that trade between the two nations can be beneficial to both if each specializes in the production of a good with lower relative opportunity cost. While this law is fundamental to the study of international trade, it also applies to other activities, especially the specialization and the division of labor.</a:t>
            </a:r>
            <a:endParaRPr lang="en-US" sz="2600" dirty="0"/>
          </a:p>
        </p:txBody>
      </p:sp>
    </p:spTree>
    <p:extLst>
      <p:ext uri="{BB962C8B-B14F-4D97-AF65-F5344CB8AC3E}">
        <p14:creationId xmlns:p14="http://schemas.microsoft.com/office/powerpoint/2010/main" val="356386420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solidFill>
                  <a:schemeClr val="tx1"/>
                </a:solidFill>
                <a:latin typeface="+mj-lt"/>
                <a:ea typeface="+mj-ea"/>
                <a:cs typeface="+mj-cs"/>
                <a:hlinkClick r:id="rId2" tooltip="Glossary Term: opportunity Cost"/>
              </a:rPr>
              <a:t>Opportunity Cost</a:t>
            </a:r>
            <a:r>
              <a:rPr lang="en-US" dirty="0" smtClean="0"/>
              <a:t> </a:t>
            </a:r>
            <a:endParaRPr lang="en-US" dirty="0"/>
          </a:p>
        </p:txBody>
      </p:sp>
      <p:sp>
        <p:nvSpPr>
          <p:cNvPr id="3" name="Content Placeholder 2"/>
          <p:cNvSpPr>
            <a:spLocks noGrp="1"/>
          </p:cNvSpPr>
          <p:nvPr>
            <p:ph idx="1"/>
          </p:nvPr>
        </p:nvSpPr>
        <p:spPr/>
        <p:txBody>
          <a:bodyPr/>
          <a:lstStyle/>
          <a:p>
            <a:r>
              <a:rPr lang="en-US" sz="2600" dirty="0" smtClean="0"/>
              <a:t>The value of the next best alternative. For example, the opportunity cost of studying on Friday night might be missing your high school team's football game. </a:t>
            </a:r>
          </a:p>
          <a:p>
            <a:r>
              <a:rPr lang="en-US" sz="2600" dirty="0"/>
              <a:t>W</a:t>
            </a:r>
            <a:r>
              <a:rPr lang="en-US" sz="2600" dirty="0" smtClean="0"/>
              <a:t>hy did LeBron James choose not to attend college and play college basketball?</a:t>
            </a:r>
          </a:p>
          <a:p>
            <a:r>
              <a:rPr lang="en-US" sz="2600" dirty="0" smtClean="0"/>
              <a:t> An economist would answer this question by stating that the opportunity cost of college (making millions in the NBA) was too high for James.</a:t>
            </a:r>
            <a:endParaRPr lang="en-US" sz="2600" dirty="0"/>
          </a:p>
        </p:txBody>
      </p:sp>
    </p:spTree>
    <p:extLst>
      <p:ext uri="{BB962C8B-B14F-4D97-AF65-F5344CB8AC3E}">
        <p14:creationId xmlns:p14="http://schemas.microsoft.com/office/powerpoint/2010/main" val="326702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Comparative vs. Absolute</a:t>
            </a:r>
            <a:endParaRPr lang="en-US" dirty="0"/>
          </a:p>
        </p:txBody>
      </p:sp>
      <p:sp>
        <p:nvSpPr>
          <p:cNvPr id="3" name="Content Placeholder 2"/>
          <p:cNvSpPr>
            <a:spLocks noGrp="1"/>
          </p:cNvSpPr>
          <p:nvPr>
            <p:ph idx="1"/>
          </p:nvPr>
        </p:nvSpPr>
        <p:spPr/>
        <p:txBody>
          <a:bodyPr/>
          <a:lstStyle/>
          <a:p>
            <a:r>
              <a:rPr lang="en-US" dirty="0" smtClean="0"/>
              <a:t>Comparative</a:t>
            </a:r>
          </a:p>
          <a:p>
            <a:pPr lvl="1"/>
            <a:r>
              <a:rPr lang="en-US" dirty="0" smtClean="0"/>
              <a:t>The ability to produce something at a lower opportunity cost than other producers.</a:t>
            </a:r>
          </a:p>
          <a:p>
            <a:r>
              <a:rPr lang="en-US" dirty="0" smtClean="0"/>
              <a:t>Absolute</a:t>
            </a:r>
          </a:p>
          <a:p>
            <a:pPr lvl="1"/>
            <a:r>
              <a:rPr lang="en-US" dirty="0" smtClean="0"/>
              <a:t>The ability to produce something using fewer resources than other producers.</a:t>
            </a:r>
          </a:p>
          <a:p>
            <a:pPr lvl="1"/>
            <a:endParaRPr lang="en-US" dirty="0"/>
          </a:p>
          <a:p>
            <a:r>
              <a:rPr lang="en-US" dirty="0" smtClean="0"/>
              <a:t>Is there a difference?</a:t>
            </a:r>
            <a:endParaRPr lang="en-US" dirty="0"/>
          </a:p>
        </p:txBody>
      </p:sp>
    </p:spTree>
    <p:extLst>
      <p:ext uri="{BB962C8B-B14F-4D97-AF65-F5344CB8AC3E}">
        <p14:creationId xmlns:p14="http://schemas.microsoft.com/office/powerpoint/2010/main" val="7841624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6000"/>
          </a:blip>
          <a:stretch>
            <a:fillRect/>
          </a:stretch>
        </p:blipFill>
        <p:spPr>
          <a:xfrm>
            <a:off x="76200" y="685800"/>
            <a:ext cx="9144000" cy="6858000"/>
          </a:xfrm>
          <a:prstGeom prst="rect">
            <a:avLst/>
          </a:prstGeom>
        </p:spPr>
      </p:pic>
      <p:sp>
        <p:nvSpPr>
          <p:cNvPr id="2" name="Title 1"/>
          <p:cNvSpPr>
            <a:spLocks noGrp="1"/>
          </p:cNvSpPr>
          <p:nvPr>
            <p:ph type="title"/>
          </p:nvPr>
        </p:nvSpPr>
        <p:spPr>
          <a:xfrm>
            <a:off x="1219200" y="152400"/>
            <a:ext cx="7162800" cy="990600"/>
          </a:xfrm>
        </p:spPr>
        <p:txBody>
          <a:bodyPr/>
          <a:lstStyle/>
          <a:p>
            <a:r>
              <a:rPr lang="en-US" dirty="0" err="1" smtClean="0"/>
              <a:t>Bball</a:t>
            </a:r>
            <a:r>
              <a:rPr lang="en-US" dirty="0" smtClean="0"/>
              <a:t> or </a:t>
            </a:r>
            <a:r>
              <a:rPr lang="en-US" dirty="0" err="1" smtClean="0"/>
              <a:t>Lawnmowing</a:t>
            </a:r>
            <a:endParaRPr lang="en-US" dirty="0"/>
          </a:p>
        </p:txBody>
      </p:sp>
      <p:sp>
        <p:nvSpPr>
          <p:cNvPr id="3" name="Content Placeholder 2"/>
          <p:cNvSpPr>
            <a:spLocks noGrp="1"/>
          </p:cNvSpPr>
          <p:nvPr>
            <p:ph idx="1"/>
          </p:nvPr>
        </p:nvSpPr>
        <p:spPr/>
        <p:txBody>
          <a:bodyPr/>
          <a:lstStyle/>
          <a:p>
            <a:r>
              <a:rPr lang="en-US" dirty="0" smtClean="0"/>
              <a:t>Did you know LeBron James is both a great basketball player and a great lawn mower.</a:t>
            </a:r>
          </a:p>
          <a:p>
            <a:r>
              <a:rPr lang="en-US" dirty="0" smtClean="0"/>
              <a:t>However, LeBron has a young neighbor named Scotty who is willing to mow his lawn. </a:t>
            </a:r>
          </a:p>
          <a:p>
            <a:r>
              <a:rPr lang="en-US" dirty="0" smtClean="0"/>
              <a:t>Let’s figure out opportunity cost </a:t>
            </a:r>
            <a:endParaRPr lang="en-US" dirty="0"/>
          </a:p>
        </p:txBody>
      </p:sp>
    </p:spTree>
    <p:extLst>
      <p:ext uri="{BB962C8B-B14F-4D97-AF65-F5344CB8AC3E}">
        <p14:creationId xmlns:p14="http://schemas.microsoft.com/office/powerpoint/2010/main" val="18419073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1000"/>
          </a:blip>
          <a:stretch>
            <a:fillRect/>
          </a:stretch>
        </p:blipFill>
        <p:spPr>
          <a:xfrm>
            <a:off x="1143000" y="1295400"/>
            <a:ext cx="8001000" cy="6144768"/>
          </a:xfrm>
          <a:prstGeom prst="rect">
            <a:avLst/>
          </a:prstGeom>
        </p:spPr>
      </p:pic>
      <p:sp>
        <p:nvSpPr>
          <p:cNvPr id="2" name="Title 1"/>
          <p:cNvSpPr>
            <a:spLocks noGrp="1"/>
          </p:cNvSpPr>
          <p:nvPr>
            <p:ph type="title"/>
          </p:nvPr>
        </p:nvSpPr>
        <p:spPr/>
        <p:txBody>
          <a:bodyPr/>
          <a:lstStyle/>
          <a:p>
            <a:r>
              <a:rPr lang="en-US" dirty="0" smtClean="0"/>
              <a:t>Facts</a:t>
            </a:r>
            <a:endParaRPr lang="en-US" dirty="0"/>
          </a:p>
        </p:txBody>
      </p:sp>
      <p:sp>
        <p:nvSpPr>
          <p:cNvPr id="3" name="Content Placeholder 2"/>
          <p:cNvSpPr>
            <a:spLocks noGrp="1"/>
          </p:cNvSpPr>
          <p:nvPr>
            <p:ph idx="1"/>
          </p:nvPr>
        </p:nvSpPr>
        <p:spPr/>
        <p:txBody>
          <a:bodyPr/>
          <a:lstStyle/>
          <a:p>
            <a:r>
              <a:rPr lang="en-US" dirty="0" smtClean="0"/>
              <a:t>LeBron can mow his lawn in two hours. </a:t>
            </a:r>
          </a:p>
          <a:p>
            <a:r>
              <a:rPr lang="en-US" dirty="0" smtClean="0"/>
              <a:t>He could also film a Nike commercial in two hours and make $10,000.</a:t>
            </a:r>
          </a:p>
          <a:p>
            <a:r>
              <a:rPr lang="en-US" dirty="0" smtClean="0"/>
              <a:t>Neighbor Scotty can mow LeBron's lawn in four hours.</a:t>
            </a:r>
          </a:p>
          <a:p>
            <a:r>
              <a:rPr lang="en-US" dirty="0" smtClean="0"/>
              <a:t>He could also work at McDonald's for four hours and make $8 per hour.</a:t>
            </a:r>
          </a:p>
          <a:p>
            <a:pPr marL="0" indent="0">
              <a:buNone/>
            </a:pPr>
            <a:endParaRPr lang="en-US" dirty="0"/>
          </a:p>
        </p:txBody>
      </p:sp>
    </p:spTree>
    <p:extLst>
      <p:ext uri="{BB962C8B-B14F-4D97-AF65-F5344CB8AC3E}">
        <p14:creationId xmlns:p14="http://schemas.microsoft.com/office/powerpoint/2010/main" val="23829597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Scottie’s decision</a:t>
            </a:r>
            <a:endParaRPr lang="en-US" dirty="0"/>
          </a:p>
        </p:txBody>
      </p:sp>
      <p:sp>
        <p:nvSpPr>
          <p:cNvPr id="3" name="Content Placeholder 2"/>
          <p:cNvSpPr>
            <a:spLocks noGrp="1"/>
          </p:cNvSpPr>
          <p:nvPr>
            <p:ph idx="1"/>
          </p:nvPr>
        </p:nvSpPr>
        <p:spPr/>
        <p:txBody>
          <a:bodyPr/>
          <a:lstStyle/>
          <a:p>
            <a:r>
              <a:rPr lang="en-US" dirty="0" smtClean="0"/>
              <a:t>What would </a:t>
            </a:r>
            <a:r>
              <a:rPr lang="en-US" dirty="0" err="1" smtClean="0"/>
              <a:t>Lebron</a:t>
            </a:r>
            <a:r>
              <a:rPr lang="en-US" dirty="0" smtClean="0"/>
              <a:t> have to pay Scotty in order to make it “worth his while?”</a:t>
            </a:r>
          </a:p>
          <a:p>
            <a:r>
              <a:rPr lang="en-US" dirty="0" smtClean="0"/>
              <a:t>Scotty’s Opportunity Cost...</a:t>
            </a:r>
          </a:p>
          <a:p>
            <a:pPr lvl="2"/>
            <a:r>
              <a:rPr lang="en-US" sz="5600" dirty="0" smtClean="0"/>
              <a:t>$32</a:t>
            </a:r>
          </a:p>
          <a:p>
            <a:pPr marL="914400" lvl="2" indent="0">
              <a:buNone/>
            </a:pPr>
            <a:endParaRPr lang="en-US" sz="5600" dirty="0" smtClean="0"/>
          </a:p>
        </p:txBody>
      </p:sp>
    </p:spTree>
    <p:extLst>
      <p:ext uri="{BB962C8B-B14F-4D97-AF65-F5344CB8AC3E}">
        <p14:creationId xmlns:p14="http://schemas.microsoft.com/office/powerpoint/2010/main" val="1603311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to consider:</a:t>
            </a:r>
            <a:endParaRPr lang="en-US" dirty="0"/>
          </a:p>
        </p:txBody>
      </p:sp>
      <p:sp>
        <p:nvSpPr>
          <p:cNvPr id="3" name="Content Placeholder 2"/>
          <p:cNvSpPr>
            <a:spLocks noGrp="1"/>
          </p:cNvSpPr>
          <p:nvPr>
            <p:ph idx="1"/>
          </p:nvPr>
        </p:nvSpPr>
        <p:spPr/>
        <p:txBody>
          <a:bodyPr/>
          <a:lstStyle/>
          <a:p>
            <a:r>
              <a:rPr lang="en-US" dirty="0" smtClean="0"/>
              <a:t>Who has an absolute advantage in mowing the lawn?</a:t>
            </a:r>
          </a:p>
          <a:p>
            <a:pPr lvl="1"/>
            <a:r>
              <a:rPr lang="en-US" i="1" dirty="0" smtClean="0"/>
              <a:t>LeBron James-- he can do it in less time. So, James is better at mowing grass than Scotty</a:t>
            </a:r>
          </a:p>
          <a:p>
            <a:r>
              <a:rPr lang="en-US" dirty="0" smtClean="0"/>
              <a:t>Who has comparative advantage in mowing the lawn? </a:t>
            </a:r>
          </a:p>
          <a:p>
            <a:pPr lvl="1"/>
            <a:r>
              <a:rPr lang="en-US" i="1" dirty="0" smtClean="0"/>
              <a:t>Scotty-- he can do it at a lower opportunity cost ($32 versus $10,000</a:t>
            </a:r>
            <a:endParaRPr lang="en-US" dirty="0"/>
          </a:p>
        </p:txBody>
      </p:sp>
    </p:spTree>
    <p:extLst>
      <p:ext uri="{BB962C8B-B14F-4D97-AF65-F5344CB8AC3E}">
        <p14:creationId xmlns:p14="http://schemas.microsoft.com/office/powerpoint/2010/main" val="3744725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a:t>
            </a:r>
            <a:endParaRPr lang="en-US" dirty="0"/>
          </a:p>
        </p:txBody>
      </p:sp>
      <p:sp>
        <p:nvSpPr>
          <p:cNvPr id="3" name="Content Placeholder 2"/>
          <p:cNvSpPr>
            <a:spLocks noGrp="1"/>
          </p:cNvSpPr>
          <p:nvPr>
            <p:ph idx="1"/>
          </p:nvPr>
        </p:nvSpPr>
        <p:spPr/>
        <p:txBody>
          <a:bodyPr/>
          <a:lstStyle/>
          <a:p>
            <a:r>
              <a:rPr lang="en-US" dirty="0" smtClean="0"/>
              <a:t>From this example, we can see that LeBron James is better than Scotty at mowing grass. Would LeBron benefit from a trade?</a:t>
            </a:r>
          </a:p>
          <a:p>
            <a:pPr lvl="1"/>
            <a:r>
              <a:rPr lang="en-US" i="1" dirty="0" smtClean="0"/>
              <a:t>Yes, as long as James pays Scotty more than $32 to mow his grass they both benefit from the trade.</a:t>
            </a:r>
            <a:endParaRPr lang="en-US" dirty="0"/>
          </a:p>
        </p:txBody>
      </p:sp>
    </p:spTree>
    <p:extLst>
      <p:ext uri="{BB962C8B-B14F-4D97-AF65-F5344CB8AC3E}">
        <p14:creationId xmlns:p14="http://schemas.microsoft.com/office/powerpoint/2010/main" val="29820395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Slip</a:t>
            </a:r>
            <a:endParaRPr lang="en-US" dirty="0"/>
          </a:p>
        </p:txBody>
      </p:sp>
      <p:sp>
        <p:nvSpPr>
          <p:cNvPr id="3" name="Content Placeholder 2"/>
          <p:cNvSpPr>
            <a:spLocks noGrp="1"/>
          </p:cNvSpPr>
          <p:nvPr>
            <p:ph idx="1"/>
          </p:nvPr>
        </p:nvSpPr>
        <p:spPr>
          <a:xfrm>
            <a:off x="1219200" y="1371600"/>
            <a:ext cx="7620000" cy="4800600"/>
          </a:xfrm>
        </p:spPr>
        <p:txBody>
          <a:bodyPr/>
          <a:lstStyle/>
          <a:p>
            <a:pPr marL="0" indent="0">
              <a:buNone/>
            </a:pPr>
            <a:r>
              <a:rPr lang="en-US" sz="1400" dirty="0">
                <a:solidFill>
                  <a:schemeClr val="tx1"/>
                </a:solidFill>
              </a:rPr>
              <a:t>If Britain has a comparative advantage over France in the production of cars, then...</a:t>
            </a:r>
          </a:p>
          <a:p>
            <a:pPr marL="400050" lvl="1" indent="0">
              <a:buNone/>
            </a:pPr>
            <a:r>
              <a:rPr lang="en-US" sz="1400" dirty="0" smtClean="0">
                <a:solidFill>
                  <a:schemeClr val="tx1"/>
                </a:solidFill>
              </a:rPr>
              <a:t>A. the </a:t>
            </a:r>
            <a:r>
              <a:rPr lang="en-US" sz="1400" dirty="0">
                <a:solidFill>
                  <a:schemeClr val="tx1"/>
                </a:solidFill>
              </a:rPr>
              <a:t>opportunity cost of producing cars in Britain is lower than in France. </a:t>
            </a:r>
            <a:br>
              <a:rPr lang="en-US" sz="1400" dirty="0">
                <a:solidFill>
                  <a:schemeClr val="tx1"/>
                </a:solidFill>
              </a:rPr>
            </a:br>
            <a:r>
              <a:rPr lang="en-US" sz="1400" dirty="0">
                <a:solidFill>
                  <a:schemeClr val="tx1"/>
                </a:solidFill>
              </a:rPr>
              <a:t>B. the opportunity cost of producing cars in Britain is higher than in France.</a:t>
            </a:r>
            <a:br>
              <a:rPr lang="en-US" sz="1400" dirty="0">
                <a:solidFill>
                  <a:schemeClr val="tx1"/>
                </a:solidFill>
              </a:rPr>
            </a:br>
            <a:r>
              <a:rPr lang="en-US" sz="1400" dirty="0">
                <a:solidFill>
                  <a:schemeClr val="tx1"/>
                </a:solidFill>
              </a:rPr>
              <a:t>C. there are no gains from specialization and trade in cars between Britain and France.</a:t>
            </a:r>
            <a:br>
              <a:rPr lang="en-US" sz="1400" dirty="0">
                <a:solidFill>
                  <a:schemeClr val="tx1"/>
                </a:solidFill>
              </a:rPr>
            </a:br>
            <a:r>
              <a:rPr lang="en-US" sz="1400" dirty="0">
                <a:solidFill>
                  <a:schemeClr val="tx1"/>
                </a:solidFill>
              </a:rPr>
              <a:t>D. only Britain will gain from specialization and trade in cars between Britain and France.</a:t>
            </a:r>
          </a:p>
          <a:p>
            <a:pPr marL="0" indent="0">
              <a:buNone/>
            </a:pPr>
            <a:r>
              <a:rPr lang="en-US" sz="1400" dirty="0" smtClean="0">
                <a:solidFill>
                  <a:schemeClr val="tx1"/>
                </a:solidFill>
              </a:rPr>
              <a:t>If </a:t>
            </a:r>
            <a:r>
              <a:rPr lang="en-US" sz="1400" dirty="0">
                <a:solidFill>
                  <a:schemeClr val="tx1"/>
                </a:solidFill>
              </a:rPr>
              <a:t>people specialize in producing those goods for which they possess a comparative advantage, then the economy as a whole can produce a greater quantity of goods.</a:t>
            </a:r>
          </a:p>
          <a:p>
            <a:pPr marL="400050" lvl="1" indent="0">
              <a:buNone/>
            </a:pPr>
            <a:r>
              <a:rPr lang="en-US" sz="1400" dirty="0" smtClean="0">
                <a:solidFill>
                  <a:schemeClr val="tx1"/>
                </a:solidFill>
              </a:rPr>
              <a:t>a. True </a:t>
            </a:r>
            <a:r>
              <a:rPr lang="en-US" sz="1400" dirty="0">
                <a:solidFill>
                  <a:schemeClr val="tx1"/>
                </a:solidFill>
              </a:rPr>
              <a:t/>
            </a:r>
            <a:br>
              <a:rPr lang="en-US" sz="1400" dirty="0">
                <a:solidFill>
                  <a:schemeClr val="tx1"/>
                </a:solidFill>
              </a:rPr>
            </a:br>
            <a:r>
              <a:rPr lang="en-US" sz="1400" dirty="0">
                <a:solidFill>
                  <a:schemeClr val="tx1"/>
                </a:solidFill>
              </a:rPr>
              <a:t>b. False</a:t>
            </a:r>
          </a:p>
          <a:p>
            <a:pPr marL="0" indent="0">
              <a:buNone/>
            </a:pPr>
            <a:r>
              <a:rPr lang="en-US" sz="1400" dirty="0" smtClean="0">
                <a:solidFill>
                  <a:schemeClr val="tx1"/>
                </a:solidFill>
              </a:rPr>
              <a:t>The </a:t>
            </a:r>
            <a:r>
              <a:rPr lang="en-US" sz="1400" dirty="0">
                <a:solidFill>
                  <a:schemeClr val="tx1"/>
                </a:solidFill>
              </a:rPr>
              <a:t>law of comparative advantage says that a person should produce a good if he or she...</a:t>
            </a:r>
          </a:p>
          <a:p>
            <a:pPr marL="400050" lvl="1" indent="0">
              <a:buNone/>
            </a:pPr>
            <a:r>
              <a:rPr lang="en-US" sz="1400" dirty="0" smtClean="0">
                <a:solidFill>
                  <a:schemeClr val="tx1"/>
                </a:solidFill>
              </a:rPr>
              <a:t>a. has </a:t>
            </a:r>
            <a:r>
              <a:rPr lang="en-US" sz="1400" dirty="0">
                <a:solidFill>
                  <a:schemeClr val="tx1"/>
                </a:solidFill>
              </a:rPr>
              <a:t>the greatest desire to consume that good</a:t>
            </a:r>
            <a:br>
              <a:rPr lang="en-US" sz="1400" dirty="0">
                <a:solidFill>
                  <a:schemeClr val="tx1"/>
                </a:solidFill>
              </a:rPr>
            </a:br>
            <a:r>
              <a:rPr lang="en-US" sz="1400" dirty="0">
                <a:solidFill>
                  <a:schemeClr val="tx1"/>
                </a:solidFill>
              </a:rPr>
              <a:t>b. has the lowest opportunity cost of producing that good </a:t>
            </a:r>
            <a:br>
              <a:rPr lang="en-US" sz="1400" dirty="0">
                <a:solidFill>
                  <a:schemeClr val="tx1"/>
                </a:solidFill>
              </a:rPr>
            </a:br>
            <a:r>
              <a:rPr lang="en-US" sz="1400" dirty="0">
                <a:solidFill>
                  <a:schemeClr val="tx1"/>
                </a:solidFill>
              </a:rPr>
              <a:t>c. has an absolute advantage in a related activity</a:t>
            </a:r>
            <a:br>
              <a:rPr lang="en-US" sz="1400" dirty="0">
                <a:solidFill>
                  <a:schemeClr val="tx1"/>
                </a:solidFill>
              </a:rPr>
            </a:br>
            <a:r>
              <a:rPr lang="en-US" sz="1400" dirty="0">
                <a:solidFill>
                  <a:schemeClr val="tx1"/>
                </a:solidFill>
              </a:rPr>
              <a:t>d. has a comparative advantage in a related activity</a:t>
            </a:r>
            <a:br>
              <a:rPr lang="en-US" sz="1400" dirty="0">
                <a:solidFill>
                  <a:schemeClr val="tx1"/>
                </a:solidFill>
              </a:rPr>
            </a:br>
            <a:r>
              <a:rPr lang="en-US" sz="1400" dirty="0">
                <a:solidFill>
                  <a:schemeClr val="tx1"/>
                </a:solidFill>
              </a:rPr>
              <a:t>e. is equally good at producing this good as someone else is</a:t>
            </a:r>
          </a:p>
          <a:p>
            <a:pPr marL="0" indent="0">
              <a:buNone/>
            </a:pPr>
            <a:r>
              <a:rPr lang="en-US" sz="1400" dirty="0" smtClean="0">
                <a:solidFill>
                  <a:schemeClr val="tx1"/>
                </a:solidFill>
              </a:rPr>
              <a:t>John </a:t>
            </a:r>
            <a:r>
              <a:rPr lang="en-US" sz="1400" dirty="0">
                <a:solidFill>
                  <a:schemeClr val="tx1"/>
                </a:solidFill>
              </a:rPr>
              <a:t>takes 10 minutes to iron a shirt and 20 minutes to type a paper. Harry takes 10 minutes to iron a shirt and 30 minutes to type a paper. Which of the following statements is correct?</a:t>
            </a:r>
          </a:p>
          <a:p>
            <a:pPr marL="400050" lvl="1" indent="0">
              <a:buNone/>
            </a:pPr>
            <a:r>
              <a:rPr lang="en-US" sz="1400" dirty="0" smtClean="0">
                <a:solidFill>
                  <a:schemeClr val="tx1"/>
                </a:solidFill>
              </a:rPr>
              <a:t>a. Harry </a:t>
            </a:r>
            <a:r>
              <a:rPr lang="en-US" sz="1400" dirty="0">
                <a:solidFill>
                  <a:schemeClr val="tx1"/>
                </a:solidFill>
              </a:rPr>
              <a:t>has a comparative advantage in ironing. </a:t>
            </a:r>
            <a:br>
              <a:rPr lang="en-US" sz="1400" dirty="0">
                <a:solidFill>
                  <a:schemeClr val="tx1"/>
                </a:solidFill>
              </a:rPr>
            </a:br>
            <a:r>
              <a:rPr lang="en-US" sz="1400" dirty="0">
                <a:solidFill>
                  <a:schemeClr val="tx1"/>
                </a:solidFill>
              </a:rPr>
              <a:t>b. Harry has a comparative advantage in typing.</a:t>
            </a:r>
            <a:br>
              <a:rPr lang="en-US" sz="1400" dirty="0">
                <a:solidFill>
                  <a:schemeClr val="tx1"/>
                </a:solidFill>
              </a:rPr>
            </a:br>
            <a:r>
              <a:rPr lang="en-US" sz="1400" dirty="0">
                <a:solidFill>
                  <a:schemeClr val="tx1"/>
                </a:solidFill>
              </a:rPr>
              <a:t>c. Harry has an absolute advantage in typing.</a:t>
            </a:r>
            <a:br>
              <a:rPr lang="en-US" sz="1400" dirty="0">
                <a:solidFill>
                  <a:schemeClr val="tx1"/>
                </a:solidFill>
              </a:rPr>
            </a:br>
            <a:r>
              <a:rPr lang="en-US" sz="1400" dirty="0">
                <a:solidFill>
                  <a:schemeClr val="tx1"/>
                </a:solidFill>
              </a:rPr>
              <a:t>d. Harry has an absolute advantage in </a:t>
            </a:r>
            <a:r>
              <a:rPr lang="en-US" sz="1400" dirty="0" smtClean="0">
                <a:solidFill>
                  <a:schemeClr val="tx1"/>
                </a:solidFill>
              </a:rPr>
              <a:t>ironing.</a:t>
            </a:r>
            <a:br>
              <a:rPr lang="en-US" sz="1400" dirty="0" smtClean="0">
                <a:solidFill>
                  <a:schemeClr val="tx1"/>
                </a:solidFill>
              </a:rPr>
            </a:br>
            <a:r>
              <a:rPr lang="en-US" sz="1400" dirty="0" smtClean="0">
                <a:solidFill>
                  <a:schemeClr val="tx1"/>
                </a:solidFill>
              </a:rPr>
              <a:t>e</a:t>
            </a:r>
            <a:r>
              <a:rPr lang="en-US" sz="1400" dirty="0">
                <a:solidFill>
                  <a:schemeClr val="tx1"/>
                </a:solidFill>
              </a:rPr>
              <a:t>. Neither can gain from specialization and exchange</a:t>
            </a:r>
            <a:r>
              <a:rPr lang="en-US" sz="1400" dirty="0" smtClean="0">
                <a:solidFill>
                  <a:schemeClr val="tx1"/>
                </a:solidFill>
              </a:rPr>
              <a:t>.</a:t>
            </a:r>
          </a:p>
          <a:p>
            <a:pPr>
              <a:buAutoNum type="alphaLcPeriod"/>
            </a:pPr>
            <a:endParaRPr lang="en-US" sz="1400" dirty="0">
              <a:solidFill>
                <a:schemeClr val="tx1"/>
              </a:solidFill>
            </a:endParaRPr>
          </a:p>
        </p:txBody>
      </p:sp>
    </p:spTree>
    <p:extLst>
      <p:ext uri="{BB962C8B-B14F-4D97-AF65-F5344CB8AC3E}">
        <p14:creationId xmlns:p14="http://schemas.microsoft.com/office/powerpoint/2010/main" val="107087967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Comparative Advantage</a:t>
            </a:r>
            <a:endParaRPr lang="en-US" dirty="0"/>
          </a:p>
        </p:txBody>
      </p:sp>
      <p:sp>
        <p:nvSpPr>
          <p:cNvPr id="3" name="Subtitle 2"/>
          <p:cNvSpPr>
            <a:spLocks noGrp="1"/>
          </p:cNvSpPr>
          <p:nvPr>
            <p:ph type="subTitle" idx="1"/>
          </p:nvPr>
        </p:nvSpPr>
        <p:spPr/>
        <p:txBody>
          <a:bodyPr/>
          <a:lstStyle/>
          <a:p>
            <a:r>
              <a:rPr lang="en-US" dirty="0" smtClean="0"/>
              <a:t>Costs &amp; Benefits of Specialization</a:t>
            </a:r>
            <a:endParaRPr lang="en-US" dirty="0"/>
          </a:p>
        </p:txBody>
      </p:sp>
    </p:spTree>
    <p:extLst>
      <p:ext uri="{BB962C8B-B14F-4D97-AF65-F5344CB8AC3E}">
        <p14:creationId xmlns:p14="http://schemas.microsoft.com/office/powerpoint/2010/main" val="239418303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Comparative Advantage</a:t>
            </a:r>
            <a:endParaRPr lang="en-US" dirty="0"/>
          </a:p>
        </p:txBody>
      </p:sp>
      <p:sp>
        <p:nvSpPr>
          <p:cNvPr id="3" name="Content Placeholder 2"/>
          <p:cNvSpPr>
            <a:spLocks noGrp="1"/>
          </p:cNvSpPr>
          <p:nvPr>
            <p:ph idx="1"/>
          </p:nvPr>
        </p:nvSpPr>
        <p:spPr/>
        <p:txBody>
          <a:bodyPr/>
          <a:lstStyle/>
          <a:p>
            <a:r>
              <a:rPr lang="en-US" dirty="0" smtClean="0"/>
              <a:t>An individual or country that can produce a good or service at a lower cost than other individuals or nations</a:t>
            </a:r>
            <a:endParaRPr lang="en-US" dirty="0"/>
          </a:p>
          <a:p>
            <a:r>
              <a:rPr lang="en-US" dirty="0" smtClean="0"/>
              <a:t>Specialization</a:t>
            </a:r>
          </a:p>
          <a:p>
            <a:pPr lvl="1"/>
            <a:r>
              <a:rPr lang="en-US" dirty="0" smtClean="0"/>
              <a:t>A method of production where a business or area focuses on the production of a limited scope of products or services in order to gain greater degrees of productive efficiency within the entire system of businesses or areas.</a:t>
            </a:r>
            <a:endParaRPr lang="en-US" dirty="0"/>
          </a:p>
        </p:txBody>
      </p:sp>
    </p:spTree>
    <p:extLst>
      <p:ext uri="{BB962C8B-B14F-4D97-AF65-F5344CB8AC3E}">
        <p14:creationId xmlns:p14="http://schemas.microsoft.com/office/powerpoint/2010/main" val="16324422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My Comparative Advantage?</a:t>
            </a:r>
            <a:endParaRPr lang="en-US" dirty="0"/>
          </a:p>
        </p:txBody>
      </p:sp>
      <p:pic>
        <p:nvPicPr>
          <p:cNvPr id="4" name="Content Placeholder 3"/>
          <p:cNvPicPr>
            <a:picLocks noGrp="1" noChangeAspect="1"/>
          </p:cNvPicPr>
          <p:nvPr>
            <p:ph idx="1"/>
          </p:nvPr>
        </p:nvPicPr>
        <p:blipFill>
          <a:blip r:embed="rId2"/>
          <a:srcRect t="5331" b="5331"/>
          <a:stretch>
            <a:fillRect/>
          </a:stretch>
        </p:blipFill>
        <p:spPr/>
      </p:pic>
    </p:spTree>
    <p:extLst>
      <p:ext uri="{BB962C8B-B14F-4D97-AF65-F5344CB8AC3E}">
        <p14:creationId xmlns:p14="http://schemas.microsoft.com/office/powerpoint/2010/main" val="21799354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my </a:t>
            </a:r>
            <a:r>
              <a:rPr lang="en-US" dirty="0"/>
              <a:t>C</a:t>
            </a:r>
            <a:r>
              <a:rPr lang="en-US" dirty="0" smtClean="0"/>
              <a:t>omparative Advantage?</a:t>
            </a:r>
            <a:endParaRPr lang="en-US" dirty="0"/>
          </a:p>
        </p:txBody>
      </p:sp>
      <p:pic>
        <p:nvPicPr>
          <p:cNvPr id="4" name="Content Placeholder 3"/>
          <p:cNvPicPr>
            <a:picLocks noGrp="1" noChangeAspect="1"/>
          </p:cNvPicPr>
          <p:nvPr>
            <p:ph idx="1"/>
          </p:nvPr>
        </p:nvPicPr>
        <p:blipFill>
          <a:blip r:embed="rId2"/>
          <a:srcRect l="-25397" r="-25397"/>
          <a:stretch>
            <a:fillRect/>
          </a:stretch>
        </p:blipFill>
        <p:spPr/>
      </p:pic>
    </p:spTree>
    <p:extLst>
      <p:ext uri="{BB962C8B-B14F-4D97-AF65-F5344CB8AC3E}">
        <p14:creationId xmlns:p14="http://schemas.microsoft.com/office/powerpoint/2010/main" val="31678085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Capital</a:t>
            </a:r>
            <a:endParaRPr lang="en-US" dirty="0"/>
          </a:p>
        </p:txBody>
      </p:sp>
      <p:sp>
        <p:nvSpPr>
          <p:cNvPr id="3" name="Content Placeholder 2"/>
          <p:cNvSpPr>
            <a:spLocks noGrp="1"/>
          </p:cNvSpPr>
          <p:nvPr>
            <p:ph idx="1"/>
          </p:nvPr>
        </p:nvSpPr>
        <p:spPr/>
        <p:txBody>
          <a:bodyPr/>
          <a:lstStyle/>
          <a:p>
            <a:r>
              <a:rPr lang="en-US" b="1" dirty="0" smtClean="0"/>
              <a:t>Human capital</a:t>
            </a:r>
            <a:r>
              <a:rPr lang="en-US" dirty="0" smtClean="0"/>
              <a:t> is the stock of knowledge, habits, social and personality attributes, including creativity, embodied in the ability to perform labor so as to produce economic value.</a:t>
            </a:r>
          </a:p>
          <a:p>
            <a:r>
              <a:rPr lang="en-US" dirty="0" smtClean="0"/>
              <a:t>What’s your human capital?	</a:t>
            </a:r>
          </a:p>
          <a:p>
            <a:pPr lvl="1"/>
            <a:r>
              <a:rPr lang="en-US" dirty="0" smtClean="0"/>
              <a:t>Inventory</a:t>
            </a:r>
            <a:endParaRPr lang="en-US" dirty="0"/>
          </a:p>
        </p:txBody>
      </p:sp>
    </p:spTree>
    <p:extLst>
      <p:ext uri="{BB962C8B-B14F-4D97-AF65-F5344CB8AC3E}">
        <p14:creationId xmlns:p14="http://schemas.microsoft.com/office/powerpoint/2010/main" val="414017877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 Up:</a:t>
            </a:r>
            <a:endParaRPr lang="en-US" dirty="0"/>
          </a:p>
        </p:txBody>
      </p:sp>
      <p:sp>
        <p:nvSpPr>
          <p:cNvPr id="3" name="Content Placeholder 2"/>
          <p:cNvSpPr>
            <a:spLocks noGrp="1"/>
          </p:cNvSpPr>
          <p:nvPr>
            <p:ph idx="1"/>
          </p:nvPr>
        </p:nvSpPr>
        <p:spPr/>
        <p:txBody>
          <a:bodyPr/>
          <a:lstStyle/>
          <a:p>
            <a:r>
              <a:rPr lang="en-US" dirty="0" smtClean="0"/>
              <a:t>List five qualities that you possess that qualify as human capital.</a:t>
            </a:r>
          </a:p>
          <a:p>
            <a:pPr lvl="1"/>
            <a:r>
              <a:rPr lang="en-US" dirty="0" smtClean="0"/>
              <a:t>Which is the most important?</a:t>
            </a:r>
          </a:p>
          <a:p>
            <a:pPr lvl="1"/>
            <a:r>
              <a:rPr lang="en-US" dirty="0" smtClean="0"/>
              <a:t>Why?</a:t>
            </a:r>
          </a:p>
          <a:p>
            <a:pPr lvl="1"/>
            <a:r>
              <a:rPr lang="en-US" dirty="0" smtClean="0"/>
              <a:t>Does this give you a comparative advantage? </a:t>
            </a:r>
          </a:p>
          <a:p>
            <a:pPr lvl="1"/>
            <a:r>
              <a:rPr lang="en-US" dirty="0" smtClean="0"/>
              <a:t>How?</a:t>
            </a:r>
            <a:endParaRPr lang="en-US" dirty="0"/>
          </a:p>
        </p:txBody>
      </p:sp>
    </p:spTree>
    <p:extLst>
      <p:ext uri="{BB962C8B-B14F-4D97-AF65-F5344CB8AC3E}">
        <p14:creationId xmlns:p14="http://schemas.microsoft.com/office/powerpoint/2010/main" val="27799871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Basketball &amp; Lawn Mowing</a:t>
            </a:r>
            <a:endParaRPr lang="en-US" dirty="0"/>
          </a:p>
        </p:txBody>
      </p:sp>
      <p:sp>
        <p:nvSpPr>
          <p:cNvPr id="3" name="Content Placeholder 2"/>
          <p:cNvSpPr>
            <a:spLocks noGrp="1"/>
          </p:cNvSpPr>
          <p:nvPr>
            <p:ph idx="1"/>
          </p:nvPr>
        </p:nvSpPr>
        <p:spPr>
          <a:xfrm>
            <a:off x="1219200" y="1371600"/>
            <a:ext cx="7620000" cy="4800600"/>
          </a:xfrm>
        </p:spPr>
        <p:txBody>
          <a:bodyPr/>
          <a:lstStyle/>
          <a:p>
            <a:r>
              <a:rPr lang="en-US" dirty="0" smtClean="0"/>
              <a:t>Warm Up:</a:t>
            </a:r>
          </a:p>
          <a:p>
            <a:pPr lvl="1"/>
            <a:r>
              <a:rPr lang="en-US" dirty="0" smtClean="0"/>
              <a:t>Should a country produce everything it wants? Why or Why not?</a:t>
            </a:r>
            <a:br>
              <a:rPr lang="en-US" dirty="0" smtClean="0"/>
            </a:br>
            <a:r>
              <a:rPr lang="en-US" dirty="0" smtClean="0"/>
              <a:t> </a:t>
            </a:r>
          </a:p>
          <a:p>
            <a:pPr lvl="1"/>
            <a:r>
              <a:rPr lang="en-US" dirty="0" smtClean="0"/>
              <a:t>If Country A is better than Country B at producing everything, would Country A gain anything by trading with Country B?</a:t>
            </a:r>
            <a:br>
              <a:rPr lang="en-US" dirty="0" smtClean="0"/>
            </a:br>
            <a:r>
              <a:rPr lang="en-US" dirty="0" smtClean="0"/>
              <a:t> </a:t>
            </a:r>
          </a:p>
          <a:p>
            <a:pPr lvl="1"/>
            <a:r>
              <a:rPr lang="en-US" dirty="0" smtClean="0"/>
              <a:t>When a new home is built, why doesn't one person do the carpentry, electrical, plumbing and landscaping?</a:t>
            </a:r>
          </a:p>
          <a:p>
            <a:endParaRPr lang="en-US" dirty="0"/>
          </a:p>
        </p:txBody>
      </p:sp>
    </p:spTree>
    <p:extLst>
      <p:ext uri="{BB962C8B-B14F-4D97-AF65-F5344CB8AC3E}">
        <p14:creationId xmlns:p14="http://schemas.microsoft.com/office/powerpoint/2010/main" val="398116816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Economics </a:t>
            </a:r>
          </a:p>
        </p:txBody>
      </p:sp>
      <p:sp>
        <p:nvSpPr>
          <p:cNvPr id="3" name="Content Placeholder 2"/>
          <p:cNvSpPr>
            <a:spLocks noGrp="1"/>
          </p:cNvSpPr>
          <p:nvPr>
            <p:ph idx="1"/>
          </p:nvPr>
        </p:nvSpPr>
        <p:spPr/>
        <p:txBody>
          <a:bodyPr/>
          <a:lstStyle/>
          <a:p>
            <a:r>
              <a:rPr lang="en-US" dirty="0"/>
              <a:t>Is the study of scarcity and choice.</a:t>
            </a:r>
          </a:p>
          <a:p>
            <a:endParaRPr lang="en-US" dirty="0"/>
          </a:p>
          <a:p>
            <a:pPr lvl="1"/>
            <a:r>
              <a:rPr lang="en-US" dirty="0"/>
              <a:t>The basic economic problem is that needs and wants are unlimited, but resources are scarce. Resources, also known as factors of production, include land, labor, capital and entrepreneurship. Scarcity means that resources are limited, and because resources are scarce, people must make choices.</a:t>
            </a:r>
          </a:p>
          <a:p>
            <a:endParaRPr lang="en-US" dirty="0"/>
          </a:p>
        </p:txBody>
      </p:sp>
    </p:spTree>
    <p:extLst>
      <p:ext uri="{BB962C8B-B14F-4D97-AF65-F5344CB8AC3E}">
        <p14:creationId xmlns:p14="http://schemas.microsoft.com/office/powerpoint/2010/main" val="176805552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M01072144">
  <a:themeElements>
    <a:clrScheme name="Office Theme 12">
      <a:dk1>
        <a:srgbClr val="0066CC"/>
      </a:dk1>
      <a:lt1>
        <a:srgbClr val="FFFFFF"/>
      </a:lt1>
      <a:dk2>
        <a:srgbClr val="CCECFF"/>
      </a:dk2>
      <a:lt2>
        <a:srgbClr val="808080"/>
      </a:lt2>
      <a:accent1>
        <a:srgbClr val="A3D1FB"/>
      </a:accent1>
      <a:accent2>
        <a:srgbClr val="9999FF"/>
      </a:accent2>
      <a:accent3>
        <a:srgbClr val="FFFFFF"/>
      </a:accent3>
      <a:accent4>
        <a:srgbClr val="0056AE"/>
      </a:accent4>
      <a:accent5>
        <a:srgbClr val="CEE5FD"/>
      </a:accent5>
      <a:accent6>
        <a:srgbClr val="8A8AE7"/>
      </a:accent6>
      <a:hlink>
        <a:srgbClr val="3333CC"/>
      </a:hlink>
      <a:folHlink>
        <a:srgbClr val="FFFFCC"/>
      </a:folHlink>
    </a:clrScheme>
    <a:fontScheme name="Office Theme">
      <a:majorFont>
        <a:latin typeface="Arial Black"/>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Office Theme 1">
        <a:dk1>
          <a:srgbClr val="0000CC"/>
        </a:dk1>
        <a:lt1>
          <a:srgbClr val="3366FF"/>
        </a:lt1>
        <a:dk2>
          <a:srgbClr val="0099FF"/>
        </a:dk2>
        <a:lt2>
          <a:srgbClr val="003366"/>
        </a:lt2>
        <a:accent1>
          <a:srgbClr val="99CCFF"/>
        </a:accent1>
        <a:accent2>
          <a:srgbClr val="7A2E82"/>
        </a:accent2>
        <a:accent3>
          <a:srgbClr val="ADB8FF"/>
        </a:accent3>
        <a:accent4>
          <a:srgbClr val="0000AE"/>
        </a:accent4>
        <a:accent5>
          <a:srgbClr val="CAE2FF"/>
        </a:accent5>
        <a:accent6>
          <a:srgbClr val="6E2975"/>
        </a:accent6>
        <a:hlink>
          <a:srgbClr val="CCECFF"/>
        </a:hlink>
        <a:folHlink>
          <a:srgbClr val="FFE701"/>
        </a:folHlink>
      </a:clrScheme>
      <a:clrMap bg1="lt1" tx1="dk1" bg2="lt2" tx2="dk2" accent1="accent1" accent2="accent2" accent3="accent3" accent4="accent4" accent5="accent5" accent6="accent6" hlink="hlink" folHlink="folHlink"/>
    </a:extraClrScheme>
    <a:extraClrScheme>
      <a:clrScheme name="Office Theme 2">
        <a:dk1>
          <a:srgbClr val="4D4D4D"/>
        </a:dk1>
        <a:lt1>
          <a:srgbClr val="ABADA1"/>
        </a:lt1>
        <a:dk2>
          <a:srgbClr val="B8D0E4"/>
        </a:dk2>
        <a:lt2>
          <a:srgbClr val="777777"/>
        </a:lt2>
        <a:accent1>
          <a:srgbClr val="3A7AD8"/>
        </a:accent1>
        <a:accent2>
          <a:srgbClr val="9DB9F9"/>
        </a:accent2>
        <a:accent3>
          <a:srgbClr val="D2D3CD"/>
        </a:accent3>
        <a:accent4>
          <a:srgbClr val="404040"/>
        </a:accent4>
        <a:accent5>
          <a:srgbClr val="AEBEE9"/>
        </a:accent5>
        <a:accent6>
          <a:srgbClr val="8EA7E2"/>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Office Theme 3">
        <a:dk1>
          <a:srgbClr val="0033CC"/>
        </a:dk1>
        <a:lt1>
          <a:srgbClr val="BC996E"/>
        </a:lt1>
        <a:dk2>
          <a:srgbClr val="6DAFFF"/>
        </a:dk2>
        <a:lt2>
          <a:srgbClr val="2D2015"/>
        </a:lt2>
        <a:accent1>
          <a:srgbClr val="5CA2EE"/>
        </a:accent1>
        <a:accent2>
          <a:srgbClr val="8F5F2F"/>
        </a:accent2>
        <a:accent3>
          <a:srgbClr val="DACABA"/>
        </a:accent3>
        <a:accent4>
          <a:srgbClr val="002AAE"/>
        </a:accent4>
        <a:accent5>
          <a:srgbClr val="B5CEF5"/>
        </a:accent5>
        <a:accent6>
          <a:srgbClr val="81552A"/>
        </a:accent6>
        <a:hlink>
          <a:srgbClr val="FFE107"/>
        </a:hlink>
        <a:folHlink>
          <a:srgbClr val="D0D7D8"/>
        </a:folHlink>
      </a:clrScheme>
      <a:clrMap bg1="lt1" tx1="dk1" bg2="lt2" tx2="dk2" accent1="accent1" accent2="accent2" accent3="accent3" accent4="accent4" accent5="accent5" accent6="accent6" hlink="hlink" folHlink="folHlink"/>
    </a:extraClrScheme>
    <a:extraClrScheme>
      <a:clrScheme name="Office Theme 4">
        <a:dk1>
          <a:srgbClr val="808080"/>
        </a:dk1>
        <a:lt1>
          <a:srgbClr val="DDDDDD"/>
        </a:lt1>
        <a:dk2>
          <a:srgbClr val="E3EBF1"/>
        </a:dk2>
        <a:lt2>
          <a:srgbClr val="336699"/>
        </a:lt2>
        <a:accent1>
          <a:srgbClr val="3366FF"/>
        </a:accent1>
        <a:accent2>
          <a:srgbClr val="6C438D"/>
        </a:accent2>
        <a:accent3>
          <a:srgbClr val="EBEBEB"/>
        </a:accent3>
        <a:accent4>
          <a:srgbClr val="6C6C6C"/>
        </a:accent4>
        <a:accent5>
          <a:srgbClr val="ADB8FF"/>
        </a:accent5>
        <a:accent6>
          <a:srgbClr val="613C7F"/>
        </a:accent6>
        <a:hlink>
          <a:srgbClr val="DDDDDD"/>
        </a:hlink>
        <a:folHlink>
          <a:srgbClr val="EFB101"/>
        </a:folHlink>
      </a:clrScheme>
      <a:clrMap bg1="lt1" tx1="dk1" bg2="lt2" tx2="dk2" accent1="accent1" accent2="accent2" accent3="accent3" accent4="accent4" accent5="accent5" accent6="accent6" hlink="hlink" folHlink="folHlink"/>
    </a:extraClrScheme>
    <a:extraClrScheme>
      <a:clrScheme name="Office Theme 5">
        <a:dk1>
          <a:srgbClr val="5C1F00"/>
        </a:dk1>
        <a:lt1>
          <a:srgbClr val="3366CC"/>
        </a:lt1>
        <a:dk2>
          <a:srgbClr val="CC3300"/>
        </a:dk2>
        <a:lt2>
          <a:srgbClr val="FFFFFF"/>
        </a:lt2>
        <a:accent1>
          <a:srgbClr val="CCECFF"/>
        </a:accent1>
        <a:accent2>
          <a:srgbClr val="000099"/>
        </a:accent2>
        <a:accent3>
          <a:srgbClr val="E2ADAA"/>
        </a:accent3>
        <a:accent4>
          <a:srgbClr val="2A56AE"/>
        </a:accent4>
        <a:accent5>
          <a:srgbClr val="E2F4FF"/>
        </a:accent5>
        <a:accent6>
          <a:srgbClr val="00008A"/>
        </a:accent6>
        <a:hlink>
          <a:srgbClr val="0000FF"/>
        </a:hlink>
        <a:folHlink>
          <a:srgbClr val="000099"/>
        </a:folHlink>
      </a:clrScheme>
      <a:clrMap bg1="dk2" tx1="lt1" bg2="dk1" tx2="lt2" accent1="accent1" accent2="accent2" accent3="accent3" accent4="accent4" accent5="accent5" accent6="accent6" hlink="hlink" folHlink="folHlink"/>
    </a:extraClrScheme>
    <a:extraClrScheme>
      <a:clrScheme name="Office Theme 6">
        <a:dk1>
          <a:srgbClr val="3366CC"/>
        </a:dk1>
        <a:lt1>
          <a:srgbClr val="6473FE"/>
        </a:lt1>
        <a:dk2>
          <a:srgbClr val="CCECFF"/>
        </a:dk2>
        <a:lt2>
          <a:srgbClr val="005A58"/>
        </a:lt2>
        <a:accent1>
          <a:srgbClr val="A7D1FF"/>
        </a:accent1>
        <a:accent2>
          <a:srgbClr val="0252B2"/>
        </a:accent2>
        <a:accent3>
          <a:srgbClr val="B8BCFE"/>
        </a:accent3>
        <a:accent4>
          <a:srgbClr val="2A56AE"/>
        </a:accent4>
        <a:accent5>
          <a:srgbClr val="D0E5FF"/>
        </a:accent5>
        <a:accent6>
          <a:srgbClr val="0249A1"/>
        </a:accent6>
        <a:hlink>
          <a:srgbClr val="CC3399"/>
        </a:hlink>
        <a:folHlink>
          <a:srgbClr val="3399FF"/>
        </a:folHlink>
      </a:clrScheme>
      <a:clrMap bg1="lt1" tx1="dk1" bg2="lt2" tx2="dk2" accent1="accent1" accent2="accent2" accent3="accent3" accent4="accent4" accent5="accent5" accent6="accent6" hlink="hlink" folHlink="folHlink"/>
    </a:extraClrScheme>
    <a:extraClrScheme>
      <a:clrScheme name="Office Theme 7">
        <a:dk1>
          <a:srgbClr val="3E3E5C"/>
        </a:dk1>
        <a:lt1>
          <a:srgbClr val="4BA5FF"/>
        </a:lt1>
        <a:dk2>
          <a:srgbClr val="6699FF"/>
        </a:dk2>
        <a:lt2>
          <a:srgbClr val="FFFFFF"/>
        </a:lt2>
        <a:accent1>
          <a:srgbClr val="1D62B5"/>
        </a:accent1>
        <a:accent2>
          <a:srgbClr val="6600CC"/>
        </a:accent2>
        <a:accent3>
          <a:srgbClr val="B8CAFF"/>
        </a:accent3>
        <a:accent4>
          <a:srgbClr val="3F8CDA"/>
        </a:accent4>
        <a:accent5>
          <a:srgbClr val="ABB7D7"/>
        </a:accent5>
        <a:accent6>
          <a:srgbClr val="5C00B9"/>
        </a:accent6>
        <a:hlink>
          <a:srgbClr val="CCECFF"/>
        </a:hlink>
        <a:folHlink>
          <a:srgbClr val="FFFF99"/>
        </a:folHlink>
      </a:clrScheme>
      <a:clrMap bg1="dk2" tx1="lt1" bg2="dk1" tx2="lt2" accent1="accent1" accent2="accent2" accent3="accent3" accent4="accent4" accent5="accent5" accent6="accent6" hlink="hlink" folHlink="folHlink"/>
    </a:extraClrScheme>
    <a:extraClrScheme>
      <a:clrScheme name="Office Theme 8">
        <a:dk1>
          <a:srgbClr val="3366CC"/>
        </a:dk1>
        <a:lt1>
          <a:srgbClr val="FFFFFF"/>
        </a:lt1>
        <a:dk2>
          <a:srgbClr val="FFFFFF"/>
        </a:dk2>
        <a:lt2>
          <a:srgbClr val="808080"/>
        </a:lt2>
        <a:accent1>
          <a:srgbClr val="99CCFF"/>
        </a:accent1>
        <a:accent2>
          <a:srgbClr val="CCCCFF"/>
        </a:accent2>
        <a:accent3>
          <a:srgbClr val="FFFFFF"/>
        </a:accent3>
        <a:accent4>
          <a:srgbClr val="2A56AE"/>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9">
        <a:dk1>
          <a:srgbClr val="777777"/>
        </a:dk1>
        <a:lt1>
          <a:srgbClr val="DEF6F1"/>
        </a:lt1>
        <a:dk2>
          <a:srgbClr val="CDECFF"/>
        </a:dk2>
        <a:lt2>
          <a:srgbClr val="969696"/>
        </a:lt2>
        <a:accent1>
          <a:srgbClr val="FFFFFF"/>
        </a:accent1>
        <a:accent2>
          <a:srgbClr val="8DC6FF"/>
        </a:accent2>
        <a:accent3>
          <a:srgbClr val="ECFAF7"/>
        </a:accent3>
        <a:accent4>
          <a:srgbClr val="656565"/>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10">
        <a:dk1>
          <a:srgbClr val="5F5F5F"/>
        </a:dk1>
        <a:lt1>
          <a:srgbClr val="FFFFD9"/>
        </a:lt1>
        <a:dk2>
          <a:srgbClr val="FFFFFF"/>
        </a:dk2>
        <a:lt2>
          <a:srgbClr val="777777"/>
        </a:lt2>
        <a:accent1>
          <a:srgbClr val="F7FCFF"/>
        </a:accent1>
        <a:accent2>
          <a:srgbClr val="0000FF"/>
        </a:accent2>
        <a:accent3>
          <a:srgbClr val="FFFFE9"/>
        </a:accent3>
        <a:accent4>
          <a:srgbClr val="505050"/>
        </a:accent4>
        <a:accent5>
          <a:srgbClr val="FAFDFF"/>
        </a:accent5>
        <a:accent6>
          <a:srgbClr val="0000E7"/>
        </a:accent6>
        <a:hlink>
          <a:srgbClr val="FF6600"/>
        </a:hlink>
        <a:folHlink>
          <a:srgbClr val="3399FF"/>
        </a:folHlink>
      </a:clrScheme>
      <a:clrMap bg1="lt1" tx1="dk1" bg2="lt2" tx2="dk2" accent1="accent1" accent2="accent2" accent3="accent3" accent4="accent4" accent5="accent5" accent6="accent6" hlink="hlink" folHlink="folHlink"/>
    </a:extraClrScheme>
    <a:extraClrScheme>
      <a:clrScheme name="Office Theme 11">
        <a:dk1>
          <a:srgbClr val="5F5F5F"/>
        </a:dk1>
        <a:lt1>
          <a:srgbClr val="FFFFFF"/>
        </a:lt1>
        <a:dk2>
          <a:srgbClr val="B2B2B2"/>
        </a:dk2>
        <a:lt2>
          <a:srgbClr val="333333"/>
        </a:lt2>
        <a:accent1>
          <a:srgbClr val="DDDDDD"/>
        </a:accent1>
        <a:accent2>
          <a:srgbClr val="808080"/>
        </a:accent2>
        <a:accent3>
          <a:srgbClr val="FFFFFF"/>
        </a:accent3>
        <a:accent4>
          <a:srgbClr val="505050"/>
        </a:accent4>
        <a:accent5>
          <a:srgbClr val="EBEBEB"/>
        </a:accent5>
        <a:accent6>
          <a:srgbClr val="737373"/>
        </a:accent6>
        <a:hlink>
          <a:srgbClr val="4D4D4D"/>
        </a:hlink>
        <a:folHlink>
          <a:srgbClr val="F8F8F8"/>
        </a:folHlink>
      </a:clrScheme>
      <a:clrMap bg1="lt1" tx1="dk1" bg2="lt2" tx2="dk2" accent1="accent1" accent2="accent2" accent3="accent3" accent4="accent4" accent5="accent5" accent6="accent6" hlink="hlink" folHlink="folHlink"/>
    </a:extraClrScheme>
    <a:extraClrScheme>
      <a:clrScheme name="Office Theme 12">
        <a:dk1>
          <a:srgbClr val="0066CC"/>
        </a:dk1>
        <a:lt1>
          <a:srgbClr val="FFFFFF"/>
        </a:lt1>
        <a:dk2>
          <a:srgbClr val="CCECFF"/>
        </a:dk2>
        <a:lt2>
          <a:srgbClr val="808080"/>
        </a:lt2>
        <a:accent1>
          <a:srgbClr val="A3D1FB"/>
        </a:accent1>
        <a:accent2>
          <a:srgbClr val="9999FF"/>
        </a:accent2>
        <a:accent3>
          <a:srgbClr val="FFFFFF"/>
        </a:accent3>
        <a:accent4>
          <a:srgbClr val="0056AE"/>
        </a:accent4>
        <a:accent5>
          <a:srgbClr val="CEE5FD"/>
        </a:accent5>
        <a:accent6>
          <a:srgbClr val="8A8AE7"/>
        </a:accent6>
        <a:hlink>
          <a:srgbClr val="3333CC"/>
        </a:hlink>
        <a:folHlink>
          <a:srgbClr val="FFFF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TM01072144</Template>
  <TotalTime>6920</TotalTime>
  <Words>771</Words>
  <Application>Microsoft Macintosh PowerPoint</Application>
  <PresentationFormat>On-screen Show (4:3)</PresentationFormat>
  <Paragraphs>79</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TM01072144</vt:lpstr>
      <vt:lpstr>Warm Up:</vt:lpstr>
      <vt:lpstr>Comparative Advantage</vt:lpstr>
      <vt:lpstr>Comparative Advantage</vt:lpstr>
      <vt:lpstr>What’s My Comparative Advantage?</vt:lpstr>
      <vt:lpstr>What’s my Comparative Advantage?</vt:lpstr>
      <vt:lpstr>Human Capital</vt:lpstr>
      <vt:lpstr>Warm Up:</vt:lpstr>
      <vt:lpstr>Basketball &amp; Lawn Mowing</vt:lpstr>
      <vt:lpstr>Economics </vt:lpstr>
      <vt:lpstr>Scarcity</vt:lpstr>
      <vt:lpstr>LAW OF COMPARATIVE ADVANTAGE: </vt:lpstr>
      <vt:lpstr>Opportunity Cost </vt:lpstr>
      <vt:lpstr>Comparative vs. Absolute</vt:lpstr>
      <vt:lpstr>Bball or Lawnmowing</vt:lpstr>
      <vt:lpstr>Facts</vt:lpstr>
      <vt:lpstr>Scottie’s decision</vt:lpstr>
      <vt:lpstr>Questions to consider:</vt:lpstr>
      <vt:lpstr>So...</vt:lpstr>
      <vt:lpstr>Exit Slip</vt:lpstr>
    </vt:vector>
  </TitlesOfParts>
  <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Warm Up:</dc:title>
  <dc:subject/>
  <dc:creator/>
  <cp:keywords/>
  <dc:description/>
  <cp:lastModifiedBy>Jon  Poole</cp:lastModifiedBy>
  <cp:revision>17</cp:revision>
  <cp:lastPrinted>1601-01-01T00:00:00Z</cp:lastPrinted>
  <dcterms:created xsi:type="dcterms:W3CDTF">1601-01-01T00:00:00Z</dcterms:created>
  <dcterms:modified xsi:type="dcterms:W3CDTF">2016-08-31T13:24:08Z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TC010721441033</vt:lpwstr>
  </property>
</Properties>
</file>